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8" r:id="rId21"/>
    <p:sldId id="277" r:id="rId2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6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D15EE61-FCBB-472D-8F5D-3D9BC4FE9D22}" type="datetimeFigureOut">
              <a:rPr lang="es-CL" smtClean="0"/>
              <a:pPr/>
              <a:t>17-03-2020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013EF65-211D-4B3C-ADFB-EA5FF7DEE3C6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ATYw6J7Jd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ok-IRe6ACaI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youtube.com/watch?v=ArlRwcoaTO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_P-QopnvSf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Unidad de repaso en física 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Colegio San Nicolás</a:t>
            </a:r>
          </a:p>
          <a:p>
            <a:r>
              <a:rPr lang="es-CL" dirty="0" smtClean="0"/>
              <a:t>1º Medio.  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Resolver los siguientes ejercicios </a:t>
            </a:r>
            <a:endParaRPr lang="es-C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None/>
            </a:pPr>
            <a:r>
              <a:rPr lang="es-CL" sz="2000" dirty="0" smtClean="0"/>
              <a:t>7)¿</a:t>
            </a:r>
            <a:r>
              <a:rPr lang="es-CL" sz="2000" dirty="0"/>
              <a:t>A cuántos </a:t>
            </a:r>
            <a:r>
              <a:rPr lang="es-CL" sz="2000" dirty="0" smtClean="0"/>
              <a:t>Km/H equivalen 36 m/s?</a:t>
            </a:r>
            <a:endParaRPr lang="es-CL" sz="2000" dirty="0"/>
          </a:p>
          <a:p>
            <a:pPr marL="342900" indent="-342900">
              <a:buNone/>
            </a:pPr>
            <a:endParaRPr lang="es-CL" sz="2000" dirty="0" smtClean="0"/>
          </a:p>
          <a:p>
            <a:pPr marL="342900" indent="-342900">
              <a:buNone/>
            </a:pPr>
            <a:r>
              <a:rPr lang="es-CL" sz="2000" dirty="0" smtClean="0"/>
              <a:t>8)¿</a:t>
            </a:r>
            <a:r>
              <a:rPr lang="es-CL" sz="2000" dirty="0"/>
              <a:t>A cuántos </a:t>
            </a:r>
            <a:r>
              <a:rPr lang="es-CL" sz="2000" dirty="0" smtClean="0"/>
              <a:t>m/s  </a:t>
            </a:r>
            <a:r>
              <a:rPr lang="es-CL" sz="2000" dirty="0"/>
              <a:t>equivalen </a:t>
            </a:r>
            <a:r>
              <a:rPr lang="es-CL" sz="2000" dirty="0" smtClean="0"/>
              <a:t>98 Km/H</a:t>
            </a:r>
            <a:r>
              <a:rPr lang="es-CL" sz="2000" dirty="0" smtClean="0"/>
              <a:t>?</a:t>
            </a:r>
          </a:p>
          <a:p>
            <a:pPr marL="342900" indent="-342900">
              <a:buNone/>
            </a:pPr>
            <a:endParaRPr lang="es-CL" sz="2000" dirty="0" smtClean="0"/>
          </a:p>
          <a:p>
            <a:pPr marL="342900" indent="-342900">
              <a:buNone/>
            </a:pPr>
            <a:endParaRPr lang="es-CL" sz="2000" dirty="0" smtClean="0"/>
          </a:p>
          <a:p>
            <a:pPr marL="342900" indent="-342900">
              <a:buNone/>
            </a:pPr>
            <a:r>
              <a:rPr lang="es-CL" sz="5400" dirty="0" smtClean="0">
                <a:hlinkClick r:id="rId2"/>
              </a:rPr>
              <a:t>Video aquí </a:t>
            </a:r>
            <a:endParaRPr lang="es-CL" sz="5400" dirty="0"/>
          </a:p>
          <a:p>
            <a:pPr marL="342900" indent="-342900"/>
            <a:endParaRPr lang="es-CL" sz="2000" dirty="0"/>
          </a:p>
          <a:p>
            <a:pPr marL="342900" indent="-342900">
              <a:spcBef>
                <a:spcPct val="20000"/>
              </a:spcBef>
              <a:buNone/>
            </a:pP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NOTACION CIENTIFICA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7715200" cy="19008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CL" dirty="0" smtClean="0"/>
              <a:t>La notación científica es un recurso matemático empleado para simplificar cálculos y representar números grandes o muy pequeños</a:t>
            </a:r>
            <a:r>
              <a:rPr lang="es-CL" dirty="0" smtClean="0"/>
              <a:t>.</a:t>
            </a:r>
          </a:p>
          <a:p>
            <a:pPr algn="just"/>
            <a:endParaRPr lang="es-CL" dirty="0" smtClean="0"/>
          </a:p>
          <a:p>
            <a:pPr algn="just"/>
            <a:r>
              <a:rPr lang="es-CL" sz="3900" dirty="0" smtClean="0">
                <a:hlinkClick r:id="rId2"/>
              </a:rPr>
              <a:t>Video aquí </a:t>
            </a:r>
            <a:endParaRPr lang="es-CL" sz="3900" dirty="0"/>
          </a:p>
        </p:txBody>
      </p:sp>
      <p:pic>
        <p:nvPicPr>
          <p:cNvPr id="23554" name="Picture 2" descr="Resultado de imagen de notacion cientif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2260" y="2924944"/>
            <a:ext cx="5251740" cy="3933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se escribe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25602" name="Picture 2" descr="Resultado de imagen de notacion cientif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6876256" cy="5157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>
            <a:normAutofit fontScale="92500" lnSpcReduction="20000"/>
          </a:bodyPr>
          <a:lstStyle/>
          <a:p>
            <a:r>
              <a:rPr lang="es-CL" b="1" dirty="0" smtClean="0"/>
              <a:t>978,3049  = 9,78 • 10</a:t>
            </a:r>
            <a:r>
              <a:rPr lang="es-CL" b="1" baseline="30000" dirty="0" smtClean="0"/>
              <a:t>2</a:t>
            </a:r>
            <a:r>
              <a:rPr lang="es-CL" b="1" dirty="0" smtClean="0"/>
              <a:t> </a:t>
            </a:r>
          </a:p>
          <a:p>
            <a:pPr>
              <a:buNone/>
            </a:pPr>
            <a:r>
              <a:rPr lang="es-CL" b="1" dirty="0" smtClean="0"/>
              <a:t> (se mueve la coma decimal 2 lugares hacia la izquierda).</a:t>
            </a:r>
          </a:p>
          <a:p>
            <a:pPr>
              <a:buNone/>
            </a:pPr>
            <a:endParaRPr lang="es-CL" dirty="0" smtClean="0"/>
          </a:p>
          <a:p>
            <a:r>
              <a:rPr lang="es-CL" b="1" dirty="0" smtClean="0"/>
              <a:t>0,00473  =  4,73 • 10</a:t>
            </a:r>
            <a:r>
              <a:rPr lang="es-CL" b="1" baseline="30000" dirty="0" smtClean="0"/>
              <a:t>−3</a:t>
            </a:r>
            <a:r>
              <a:rPr lang="es-CL" b="1" dirty="0" smtClean="0"/>
              <a:t>  </a:t>
            </a:r>
          </a:p>
          <a:p>
            <a:pPr>
              <a:buNone/>
            </a:pPr>
            <a:r>
              <a:rPr lang="es-CL" b="1" dirty="0" smtClean="0"/>
              <a:t>(se mueve la coma decimal 3 lugares hacia la derecha).</a:t>
            </a:r>
            <a:endParaRPr lang="es-CL" dirty="0" smtClean="0"/>
          </a:p>
          <a:p>
            <a:r>
              <a:rPr lang="es-CL" b="1" i="1" u="sng" dirty="0" smtClean="0"/>
              <a:t>Nota importante:</a:t>
            </a:r>
            <a:endParaRPr lang="es-CL" i="1" u="sng" dirty="0" smtClean="0"/>
          </a:p>
          <a:p>
            <a:pPr>
              <a:buNone/>
            </a:pPr>
            <a:r>
              <a:rPr lang="es-CL" b="1" dirty="0" smtClean="0">
                <a:solidFill>
                  <a:srgbClr val="FF0000"/>
                </a:solidFill>
              </a:rPr>
              <a:t>Siempre que movemos la coma decimal hacia la izquierda el exponente de la potencia de 10 será positivo.</a:t>
            </a:r>
            <a:endParaRPr lang="es-CL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CL" b="1" dirty="0" smtClean="0">
                <a:solidFill>
                  <a:srgbClr val="FF0000"/>
                </a:solidFill>
              </a:rPr>
              <a:t>Siempre que movemos la coma decimal hacia la derecha el exponente de la potencia de 10 será negativo.</a:t>
            </a:r>
            <a:endParaRPr lang="es-CL" dirty="0" smtClean="0">
              <a:solidFill>
                <a:srgbClr val="FF0000"/>
              </a:solidFill>
            </a:endParaRPr>
          </a:p>
          <a:p>
            <a:endParaRPr lang="es-C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ejercicios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Expresar los siguientes números en notación científica.</a:t>
            </a:r>
          </a:p>
          <a:p>
            <a:endParaRPr lang="es-CL" dirty="0" smtClean="0"/>
          </a:p>
          <a:p>
            <a:pPr>
              <a:buNone/>
            </a:pPr>
            <a:r>
              <a:rPr lang="es-CL" dirty="0" smtClean="0"/>
              <a:t>9. 12300000 =</a:t>
            </a:r>
          </a:p>
          <a:p>
            <a:pPr>
              <a:buNone/>
            </a:pPr>
            <a:r>
              <a:rPr lang="es-CL" dirty="0" smtClean="0"/>
              <a:t>10. 0,00000000453=</a:t>
            </a:r>
          </a:p>
          <a:p>
            <a:pPr>
              <a:buNone/>
            </a:pPr>
            <a:r>
              <a:rPr lang="es-CL" dirty="0" smtClean="0"/>
              <a:t>11. 8790000000=</a:t>
            </a:r>
          </a:p>
          <a:p>
            <a:pPr>
              <a:buNone/>
            </a:pPr>
            <a:r>
              <a:rPr lang="es-CL" dirty="0" smtClean="0"/>
              <a:t>12. La distancia de Tierra-Luna es de 384.400 km ¿a cuanto equivale en notación científica dicha distancia?</a:t>
            </a:r>
            <a:endParaRPr lang="es-C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Ecuaciones de primer grado </a:t>
            </a:r>
            <a:endParaRPr lang="es-C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6" name="5 Marcador de posición de imagen" descr="Ecuaciones_de_Primer_Grado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-14019" r="51219"/>
          <a:stretch>
            <a:fillRect/>
          </a:stretch>
        </p:blipFill>
        <p:spPr>
          <a:xfrm>
            <a:off x="683568" y="1124744"/>
            <a:ext cx="3744416" cy="420624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Ecuaciones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Una ecuación es una igualdad algebraica en la que aparecen letras(incógnitas) con valor desconocido. </a:t>
            </a:r>
          </a:p>
          <a:p>
            <a:r>
              <a:rPr lang="es-CL" dirty="0" smtClean="0"/>
              <a:t>Al resolver la ecuación lo que se quiere es encontrar el valor que ha tomado la variable.</a:t>
            </a:r>
          </a:p>
          <a:p>
            <a:r>
              <a:rPr lang="es-CL" dirty="0" smtClean="0"/>
              <a:t>Ejemplo: </a:t>
            </a:r>
          </a:p>
        </p:txBody>
      </p:sp>
      <p:pic>
        <p:nvPicPr>
          <p:cNvPr id="28674" name="Picture 2" descr="https://i0.wp.com/matematicascercanas.com/wp-content/uploads/2020/01/primer_grado_01.jpg?resize=481%2C163&amp;ssl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4221088"/>
            <a:ext cx="7781311" cy="2636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Resolución de ecuaciones</a:t>
            </a:r>
            <a:br>
              <a:rPr lang="es-CL" dirty="0" smtClean="0"/>
            </a:br>
            <a:r>
              <a:rPr lang="es-CL" dirty="0" smtClean="0"/>
              <a:t>ejemplo n°1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CL" sz="4800" dirty="0" smtClean="0"/>
              <a:t>3</a:t>
            </a:r>
            <a:r>
              <a:rPr lang="es-CL" sz="4800" i="1" dirty="0" smtClean="0"/>
              <a:t>x</a:t>
            </a:r>
            <a:r>
              <a:rPr lang="es-CL" sz="4800" dirty="0" smtClean="0"/>
              <a:t> </a:t>
            </a:r>
            <a:r>
              <a:rPr lang="es-CL" sz="4800" b="1" dirty="0" smtClean="0"/>
              <a:t>+ 3</a:t>
            </a:r>
            <a:r>
              <a:rPr lang="es-CL" sz="4800" dirty="0" smtClean="0"/>
              <a:t> = </a:t>
            </a:r>
            <a:r>
              <a:rPr lang="es-CL" sz="4800" dirty="0" smtClean="0"/>
              <a:t>9</a:t>
            </a:r>
            <a:endParaRPr lang="es-CL" sz="4800" dirty="0" smtClean="0"/>
          </a:p>
          <a:p>
            <a:pPr algn="ctr">
              <a:buNone/>
            </a:pPr>
            <a:r>
              <a:rPr lang="es-CL" sz="4800" dirty="0" smtClean="0"/>
              <a:t>3</a:t>
            </a:r>
            <a:r>
              <a:rPr lang="es-CL" sz="4800" i="1" dirty="0" smtClean="0"/>
              <a:t>x</a:t>
            </a:r>
            <a:r>
              <a:rPr lang="es-CL" sz="4800" dirty="0" smtClean="0"/>
              <a:t> </a:t>
            </a:r>
            <a:r>
              <a:rPr lang="es-CL" sz="4800" b="1" dirty="0" smtClean="0"/>
              <a:t>+ 3</a:t>
            </a:r>
            <a:r>
              <a:rPr lang="es-CL" sz="4800" dirty="0" smtClean="0"/>
              <a:t> </a:t>
            </a:r>
            <a:r>
              <a:rPr lang="es-CL" sz="4800" b="1" dirty="0" smtClean="0"/>
              <a:t>– 3</a:t>
            </a:r>
            <a:r>
              <a:rPr lang="es-CL" sz="4800" dirty="0" smtClean="0"/>
              <a:t> = 9 </a:t>
            </a:r>
            <a:r>
              <a:rPr lang="es-CL" sz="4800" b="1" dirty="0" smtClean="0"/>
              <a:t>– 3</a:t>
            </a:r>
            <a:endParaRPr lang="es-CL" sz="4800" dirty="0" smtClean="0"/>
          </a:p>
          <a:p>
            <a:pPr algn="ctr">
              <a:buNone/>
            </a:pPr>
            <a:r>
              <a:rPr lang="es-CL" sz="4800" dirty="0" smtClean="0"/>
              <a:t>           3</a:t>
            </a:r>
            <a:r>
              <a:rPr lang="es-CL" sz="4800" i="1" dirty="0" smtClean="0"/>
              <a:t>x</a:t>
            </a:r>
            <a:r>
              <a:rPr lang="es-CL" sz="4800" dirty="0" smtClean="0"/>
              <a:t> </a:t>
            </a:r>
            <a:r>
              <a:rPr lang="es-CL" sz="4800" dirty="0" smtClean="0"/>
              <a:t>= 9 </a:t>
            </a:r>
            <a:r>
              <a:rPr lang="es-CL" sz="4800" b="1" dirty="0" smtClean="0"/>
              <a:t>– </a:t>
            </a:r>
            <a:r>
              <a:rPr lang="es-CL" sz="4800" b="1" dirty="0" smtClean="0"/>
              <a:t>3</a:t>
            </a:r>
          </a:p>
          <a:p>
            <a:pPr algn="ctr">
              <a:buNone/>
            </a:pPr>
            <a:r>
              <a:rPr lang="es-CL" sz="4800" dirty="0" smtClean="0"/>
              <a:t>      3</a:t>
            </a:r>
            <a:r>
              <a:rPr lang="es-CL" sz="4800" i="1" dirty="0" smtClean="0"/>
              <a:t>x</a:t>
            </a:r>
            <a:r>
              <a:rPr lang="es-CL" sz="4800" dirty="0" smtClean="0"/>
              <a:t> </a:t>
            </a:r>
            <a:r>
              <a:rPr lang="es-CL" sz="4800" dirty="0" smtClean="0"/>
              <a:t>= </a:t>
            </a:r>
            <a:r>
              <a:rPr lang="es-CL" sz="4800" dirty="0" smtClean="0"/>
              <a:t>6</a:t>
            </a:r>
          </a:p>
          <a:p>
            <a:pPr algn="ctr">
              <a:buNone/>
            </a:pPr>
            <a:r>
              <a:rPr lang="es-CL" sz="4800" dirty="0" smtClean="0"/>
              <a:t>        x = 2</a:t>
            </a:r>
            <a:endParaRPr lang="es-CL" sz="4800" dirty="0" smtClean="0"/>
          </a:p>
          <a:p>
            <a:endParaRPr lang="es-C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Resolución de ecuaciones </a:t>
            </a:r>
            <a:endParaRPr lang="es-CL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Ejemplo N°1</a:t>
            </a:r>
            <a:endParaRPr lang="es-C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CL" dirty="0" smtClean="0"/>
              <a:t>MUY IMPORTANTE</a:t>
            </a:r>
            <a:endParaRPr lang="es-CL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ctr">
              <a:buNone/>
            </a:pPr>
            <a:r>
              <a:rPr lang="es-CL" dirty="0" smtClean="0"/>
              <a:t>3</a:t>
            </a:r>
            <a:r>
              <a:rPr lang="es-CL" i="1" dirty="0" smtClean="0"/>
              <a:t>x</a:t>
            </a:r>
            <a:r>
              <a:rPr lang="es-CL" dirty="0" smtClean="0"/>
              <a:t> – 7 = 1 + </a:t>
            </a:r>
            <a:r>
              <a:rPr lang="es-CL" i="1" dirty="0" smtClean="0"/>
              <a:t>x</a:t>
            </a:r>
          </a:p>
          <a:p>
            <a:pPr algn="ctr">
              <a:buNone/>
            </a:pPr>
            <a:r>
              <a:rPr lang="es-CL" dirty="0" smtClean="0"/>
              <a:t>3</a:t>
            </a:r>
            <a:r>
              <a:rPr lang="es-CL" i="1" dirty="0" smtClean="0"/>
              <a:t>x</a:t>
            </a:r>
            <a:r>
              <a:rPr lang="es-CL" dirty="0" smtClean="0"/>
              <a:t> </a:t>
            </a:r>
            <a:r>
              <a:rPr lang="es-CL" b="1" dirty="0" smtClean="0"/>
              <a:t>– </a:t>
            </a:r>
            <a:r>
              <a:rPr lang="es-CL" b="1" i="1" dirty="0" smtClean="0"/>
              <a:t>x </a:t>
            </a:r>
            <a:r>
              <a:rPr lang="es-CL" dirty="0" smtClean="0"/>
              <a:t>= 1 </a:t>
            </a:r>
            <a:r>
              <a:rPr lang="es-CL" b="1" dirty="0" smtClean="0"/>
              <a:t>+ </a:t>
            </a:r>
            <a:r>
              <a:rPr lang="es-CL" b="1" dirty="0" smtClean="0"/>
              <a:t>7</a:t>
            </a:r>
          </a:p>
          <a:p>
            <a:pPr algn="ctr">
              <a:buNone/>
            </a:pPr>
            <a:r>
              <a:rPr lang="es-CL" dirty="0" smtClean="0"/>
              <a:t>2</a:t>
            </a:r>
            <a:r>
              <a:rPr lang="es-CL" i="1" dirty="0" smtClean="0"/>
              <a:t>x</a:t>
            </a:r>
            <a:r>
              <a:rPr lang="es-CL" dirty="0" smtClean="0"/>
              <a:t> = </a:t>
            </a:r>
            <a:r>
              <a:rPr lang="es-CL" dirty="0" smtClean="0"/>
              <a:t>8</a:t>
            </a:r>
          </a:p>
          <a:p>
            <a:pPr>
              <a:buNone/>
            </a:pPr>
            <a:r>
              <a:rPr lang="es-CL" dirty="0" smtClean="0"/>
              <a:t>               </a:t>
            </a:r>
            <a:r>
              <a:rPr lang="es-CL" smtClean="0"/>
              <a:t>x  = </a:t>
            </a:r>
            <a:r>
              <a:rPr lang="es-CL" dirty="0" smtClean="0"/>
              <a:t>8/2</a:t>
            </a:r>
            <a:endParaRPr lang="es-CL" dirty="0" smtClean="0"/>
          </a:p>
          <a:p>
            <a:r>
              <a:rPr lang="es-CL" b="1" i="1" dirty="0" smtClean="0"/>
              <a:t>            x</a:t>
            </a:r>
            <a:r>
              <a:rPr lang="es-CL" b="1" dirty="0" smtClean="0"/>
              <a:t> </a:t>
            </a:r>
            <a:r>
              <a:rPr lang="es-CL" b="1" dirty="0" smtClean="0"/>
              <a:t>= 4</a:t>
            </a:r>
            <a:endParaRPr lang="es-CL" dirty="0" smtClean="0"/>
          </a:p>
          <a:p>
            <a:pPr algn="ctr">
              <a:buNone/>
            </a:pPr>
            <a:endParaRPr lang="es-CL" b="1" dirty="0" smtClean="0"/>
          </a:p>
          <a:p>
            <a:pPr algn="ctr">
              <a:buNone/>
            </a:pPr>
            <a:endParaRPr lang="es-CL" dirty="0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Solo </a:t>
            </a:r>
            <a:r>
              <a:rPr lang="es-CL" dirty="0" smtClean="0"/>
              <a:t>cambiaremos el signo de un término cuando lo hayamos pasado de un miembro de la ecuación a otro. Si sigue estando en el mismo miembro de la ecuación y simplemente ocupa otra posición, NO se le cambia el signo.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 de ecuaciones.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699792" y="1600200"/>
            <a:ext cx="3528392" cy="4525963"/>
          </a:xfrm>
        </p:spPr>
        <p:txBody>
          <a:bodyPr/>
          <a:lstStyle/>
          <a:p>
            <a:pPr>
              <a:buNone/>
            </a:pPr>
            <a:r>
              <a:rPr lang="es-CL" b="1" dirty="0" smtClean="0"/>
              <a:t> 2</a:t>
            </a:r>
            <a:r>
              <a:rPr lang="es-CL" b="1" i="1" dirty="0" smtClean="0"/>
              <a:t>x</a:t>
            </a:r>
            <a:r>
              <a:rPr lang="es-CL" b="1" dirty="0" smtClean="0"/>
              <a:t> </a:t>
            </a:r>
            <a:r>
              <a:rPr lang="es-CL" b="1" dirty="0" smtClean="0"/>
              <a:t>+ 9 = 4</a:t>
            </a:r>
            <a:r>
              <a:rPr lang="es-CL" b="1" i="1" dirty="0" smtClean="0"/>
              <a:t>x</a:t>
            </a:r>
            <a:r>
              <a:rPr lang="es-CL" b="1" dirty="0" smtClean="0"/>
              <a:t> + </a:t>
            </a:r>
            <a:r>
              <a:rPr lang="es-CL" b="1" dirty="0" smtClean="0"/>
              <a:t>3</a:t>
            </a:r>
          </a:p>
          <a:p>
            <a:pPr>
              <a:buNone/>
            </a:pPr>
            <a:r>
              <a:rPr lang="es-CL" b="1" dirty="0" smtClean="0"/>
              <a:t>2</a:t>
            </a:r>
            <a:r>
              <a:rPr lang="es-CL" b="1" i="1" dirty="0" smtClean="0"/>
              <a:t>x</a:t>
            </a:r>
            <a:r>
              <a:rPr lang="es-CL" b="1" dirty="0" smtClean="0"/>
              <a:t> – 4</a:t>
            </a:r>
            <a:r>
              <a:rPr lang="es-CL" b="1" i="1" dirty="0" smtClean="0"/>
              <a:t>x</a:t>
            </a:r>
            <a:r>
              <a:rPr lang="es-CL" b="1" dirty="0" smtClean="0"/>
              <a:t> = 3 – </a:t>
            </a:r>
            <a:r>
              <a:rPr lang="es-CL" b="1" dirty="0" smtClean="0"/>
              <a:t>9</a:t>
            </a:r>
          </a:p>
          <a:p>
            <a:pPr>
              <a:buNone/>
            </a:pPr>
            <a:r>
              <a:rPr lang="es-CL" b="1" dirty="0" smtClean="0"/>
              <a:t>      -</a:t>
            </a:r>
            <a:r>
              <a:rPr lang="es-CL" b="1" dirty="0" smtClean="0"/>
              <a:t>2</a:t>
            </a:r>
            <a:r>
              <a:rPr lang="es-CL" b="1" i="1" dirty="0" smtClean="0"/>
              <a:t>x</a:t>
            </a:r>
            <a:r>
              <a:rPr lang="es-CL" b="1" dirty="0" smtClean="0"/>
              <a:t> = -</a:t>
            </a:r>
            <a:r>
              <a:rPr lang="es-CL" b="1" dirty="0" smtClean="0"/>
              <a:t>6</a:t>
            </a:r>
          </a:p>
          <a:p>
            <a:pPr>
              <a:buNone/>
            </a:pPr>
            <a:r>
              <a:rPr lang="es-CL" b="1" dirty="0" smtClean="0"/>
              <a:t> </a:t>
            </a:r>
            <a:r>
              <a:rPr lang="es-CL" b="1" dirty="0" smtClean="0"/>
              <a:t>        x = -6 / -2 </a:t>
            </a:r>
          </a:p>
          <a:p>
            <a:pPr>
              <a:buNone/>
            </a:pPr>
            <a:endParaRPr lang="es-CL" b="1" dirty="0" smtClean="0"/>
          </a:p>
          <a:p>
            <a:pPr>
              <a:buNone/>
            </a:pPr>
            <a:r>
              <a:rPr lang="es-CL" b="1" dirty="0" smtClean="0"/>
              <a:t>         x = 3</a:t>
            </a:r>
          </a:p>
          <a:p>
            <a:pPr>
              <a:buNone/>
            </a:pPr>
            <a:r>
              <a:rPr lang="es-CL" b="1" dirty="0" smtClean="0"/>
              <a:t> </a:t>
            </a: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Contenido.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 smtClean="0"/>
              <a:t>1. Unidades de medida</a:t>
            </a:r>
          </a:p>
          <a:p>
            <a:pPr>
              <a:buNone/>
            </a:pPr>
            <a:r>
              <a:rPr lang="es-CL" dirty="0" smtClean="0"/>
              <a:t>2. Resolución de ecuaciones simples</a:t>
            </a:r>
          </a:p>
          <a:p>
            <a:pPr>
              <a:buNone/>
            </a:pPr>
            <a:r>
              <a:rPr lang="es-CL" dirty="0" smtClean="0"/>
              <a:t>3. Notación Científica. 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Ejemplo de ecuaciones con paréntesis.  </a:t>
            </a:r>
            <a:endParaRPr lang="es-CL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544" y="1600200"/>
            <a:ext cx="7231704" cy="4525963"/>
          </a:xfrm>
        </p:spPr>
        <p:txBody>
          <a:bodyPr/>
          <a:lstStyle/>
          <a:p>
            <a:pPr>
              <a:buNone/>
            </a:pPr>
            <a:r>
              <a:rPr lang="es-CL" dirty="0" smtClean="0"/>
              <a:t> </a:t>
            </a:r>
            <a:r>
              <a:rPr lang="es-CL" dirty="0" smtClean="0"/>
              <a:t>5(2x + 3) – 4x = - 4 + 3(x – 4) </a:t>
            </a:r>
            <a:endParaRPr lang="es-CL" dirty="0" smtClean="0"/>
          </a:p>
          <a:p>
            <a:pPr>
              <a:buNone/>
            </a:pPr>
            <a:r>
              <a:rPr lang="es-CL" dirty="0" smtClean="0"/>
              <a:t>  10x </a:t>
            </a:r>
            <a:r>
              <a:rPr lang="es-CL" dirty="0" smtClean="0"/>
              <a:t>+ 15 – 4x = - 4 + 3x – </a:t>
            </a:r>
            <a:r>
              <a:rPr lang="es-CL" dirty="0" smtClean="0"/>
              <a:t>12</a:t>
            </a:r>
          </a:p>
          <a:p>
            <a:pPr>
              <a:buNone/>
            </a:pPr>
            <a:r>
              <a:rPr lang="es-CL" dirty="0" smtClean="0"/>
              <a:t>   10x </a:t>
            </a:r>
            <a:r>
              <a:rPr lang="es-CL" dirty="0" smtClean="0"/>
              <a:t>– 4x – 3x = - 15 – 4 – </a:t>
            </a:r>
            <a:r>
              <a:rPr lang="es-CL" dirty="0" smtClean="0"/>
              <a:t>12</a:t>
            </a:r>
          </a:p>
          <a:p>
            <a:pPr>
              <a:buNone/>
            </a:pPr>
            <a:r>
              <a:rPr lang="es-CL" dirty="0" smtClean="0"/>
              <a:t>                  3x </a:t>
            </a:r>
            <a:r>
              <a:rPr lang="es-CL" dirty="0" smtClean="0"/>
              <a:t>= - 31 </a:t>
            </a:r>
            <a:endParaRPr lang="es-CL" dirty="0" smtClean="0"/>
          </a:p>
          <a:p>
            <a:pPr>
              <a:buNone/>
            </a:pPr>
            <a:r>
              <a:rPr lang="es-CL" dirty="0" smtClean="0"/>
              <a:t> </a:t>
            </a:r>
            <a:r>
              <a:rPr lang="es-CL" dirty="0" smtClean="0"/>
              <a:t>                   x = -31/3 </a:t>
            </a:r>
            <a:endParaRPr lang="es-CL" dirty="0" smtClean="0"/>
          </a:p>
          <a:p>
            <a:pPr>
              <a:buNone/>
            </a:pPr>
            <a:r>
              <a:rPr lang="es-CL" dirty="0" smtClean="0"/>
              <a:t>                    </a:t>
            </a:r>
            <a:endParaRPr lang="es-C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Ejercicios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es-CL" dirty="0" smtClean="0"/>
              <a:t>2x + 10 = 16</a:t>
            </a:r>
          </a:p>
          <a:p>
            <a:pPr marL="514350" indent="-514350">
              <a:buAutoNum type="alphaLcParenR"/>
            </a:pPr>
            <a:r>
              <a:rPr lang="es-CL" dirty="0" smtClean="0"/>
              <a:t>10x – 8 = 8x</a:t>
            </a:r>
          </a:p>
          <a:p>
            <a:pPr marL="514350" indent="-514350">
              <a:buAutoNum type="alphaLcParenR"/>
            </a:pPr>
            <a:r>
              <a:rPr lang="es-CL" dirty="0" smtClean="0"/>
              <a:t>45x = 180 + 40x</a:t>
            </a:r>
          </a:p>
          <a:p>
            <a:pPr marL="514350" indent="-514350">
              <a:buAutoNum type="alphaLcParenR"/>
            </a:pPr>
            <a:r>
              <a:rPr lang="es-CL" dirty="0" smtClean="0"/>
              <a:t>5x + 8 = 7x – 32</a:t>
            </a:r>
          </a:p>
          <a:p>
            <a:pPr marL="514350" indent="-514350">
              <a:buAutoNum type="alphaLcParenR"/>
            </a:pPr>
            <a:r>
              <a:rPr lang="es-CL" dirty="0" smtClean="0"/>
              <a:t>2x + 7 -  5x = 8 + x – 12</a:t>
            </a:r>
          </a:p>
          <a:p>
            <a:pPr marL="514350" indent="-514350">
              <a:buAutoNum type="alphaLcParenR"/>
            </a:pPr>
            <a:r>
              <a:rPr lang="es-CL" dirty="0" smtClean="0"/>
              <a:t>3(x-1) = </a:t>
            </a:r>
            <a:r>
              <a:rPr lang="es-CL" dirty="0" smtClean="0"/>
              <a:t>x+11</a:t>
            </a:r>
          </a:p>
          <a:p>
            <a:pPr marL="514350" indent="-514350">
              <a:buAutoNum type="alphaLcParenR"/>
            </a:pPr>
            <a:r>
              <a:rPr lang="es-CL" dirty="0" smtClean="0"/>
              <a:t>3x+7 </a:t>
            </a:r>
            <a:r>
              <a:rPr lang="es-CL" dirty="0" smtClean="0"/>
              <a:t>= 2(8+x)</a:t>
            </a:r>
            <a:r>
              <a:rPr lang="es-CL" dirty="0" smtClean="0"/>
              <a:t> </a:t>
            </a:r>
          </a:p>
          <a:p>
            <a:pPr marL="514350" indent="-514350">
              <a:buAutoNum type="alphaLcParenR"/>
            </a:pPr>
            <a:r>
              <a:rPr lang="es-CL" dirty="0" smtClean="0"/>
              <a:t>5(3x+2) =8(9 - 2x)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Objetivo.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0850" indent="-450850" algn="just">
              <a:lnSpc>
                <a:spcPct val="110000"/>
              </a:lnSpc>
              <a:buFontTx/>
              <a:buChar char="•"/>
            </a:pPr>
            <a:r>
              <a:rPr lang="es-CL" dirty="0" smtClean="0"/>
              <a:t>Transformar</a:t>
            </a:r>
            <a:r>
              <a:rPr lang="en-US" dirty="0" smtClean="0"/>
              <a:t> </a:t>
            </a:r>
            <a:r>
              <a:rPr lang="es-CL" dirty="0" smtClean="0"/>
              <a:t>unidades.</a:t>
            </a:r>
          </a:p>
          <a:p>
            <a:pPr marL="450850" indent="-450850" algn="just">
              <a:lnSpc>
                <a:spcPct val="110000"/>
              </a:lnSpc>
              <a:buFontTx/>
              <a:buChar char="•"/>
            </a:pPr>
            <a:r>
              <a:rPr lang="es-CL" dirty="0" smtClean="0"/>
              <a:t>Despejar ecuaciones básicas.</a:t>
            </a:r>
          </a:p>
          <a:p>
            <a:pPr marL="450850" indent="-450850" algn="just">
              <a:lnSpc>
                <a:spcPct val="110000"/>
              </a:lnSpc>
              <a:buFontTx/>
              <a:buChar char="•"/>
            </a:pPr>
            <a:r>
              <a:rPr lang="es-CL" dirty="0" smtClean="0"/>
              <a:t>Utilizar y desarrollar ejercicios de notación científica.  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s-ES_tradnl" sz="2800" dirty="0" smtClean="0"/>
              <a:t>Algo fundamental en Física es medir. Las ciencias llamadas exactas (la física, la química) se basan en la medición.</a:t>
            </a:r>
          </a:p>
          <a:p>
            <a:pPr algn="just">
              <a:buNone/>
              <a:defRPr/>
            </a:pPr>
            <a:endParaRPr lang="es-CL" sz="2800" dirty="0" smtClean="0"/>
          </a:p>
          <a:p>
            <a:pPr algn="just">
              <a:defRPr/>
            </a:pPr>
            <a:r>
              <a:rPr lang="es-ES_tradnl" sz="2800" dirty="0" smtClean="0"/>
              <a:t>Todo aquello que se puede medir se llama </a:t>
            </a:r>
            <a:r>
              <a:rPr lang="es-ES_tradnl" sz="2800" b="1" dirty="0" smtClean="0">
                <a:solidFill>
                  <a:srgbClr val="067DD9"/>
                </a:solidFill>
              </a:rPr>
              <a:t>magnitud.</a:t>
            </a:r>
          </a:p>
          <a:p>
            <a:pPr algn="just">
              <a:defRPr/>
            </a:pPr>
            <a:r>
              <a:rPr lang="es-ES_tradnl" sz="2800" dirty="0" smtClean="0"/>
              <a:t>Algunas de las magnitudes físicas son:</a:t>
            </a:r>
          </a:p>
          <a:p>
            <a:pPr algn="just">
              <a:buNone/>
              <a:defRPr/>
            </a:pPr>
            <a:r>
              <a:rPr lang="es-ES_tradnl" sz="2800" dirty="0" smtClean="0"/>
              <a:t>Peso, fuerza, tiempo, temperatura, presión, masa, aceleración, longitud etc. </a:t>
            </a:r>
            <a:endParaRPr lang="es-ES" sz="2800" dirty="0" smtClean="0"/>
          </a:p>
          <a:p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Unidades de medida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16016" y="1609416"/>
            <a:ext cx="3528392" cy="4846320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Longitud</a:t>
            </a:r>
          </a:p>
          <a:p>
            <a:pPr>
              <a:buNone/>
            </a:pPr>
            <a:r>
              <a:rPr lang="es-CL" dirty="0" smtClean="0"/>
              <a:t>Ejemplo:</a:t>
            </a:r>
          </a:p>
          <a:p>
            <a:pPr>
              <a:buNone/>
            </a:pPr>
            <a:r>
              <a:rPr lang="es-CL" dirty="0" smtClean="0"/>
              <a:t>23 km a dm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smtClean="0"/>
              <a:t>23x10000= 230000dam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smtClean="0"/>
              <a:t>Bajamos 4 </a:t>
            </a:r>
            <a:r>
              <a:rPr lang="es-CL" dirty="0" smtClean="0"/>
              <a:t>escalones</a:t>
            </a:r>
          </a:p>
          <a:p>
            <a:pPr>
              <a:buNone/>
            </a:pPr>
            <a:r>
              <a:rPr lang="es-CL" dirty="0" smtClean="0"/>
              <a:t>  </a:t>
            </a:r>
          </a:p>
          <a:p>
            <a:pPr>
              <a:buNone/>
            </a:pPr>
            <a:r>
              <a:rPr lang="es-CL" dirty="0" smtClean="0">
                <a:hlinkClick r:id="rId2"/>
              </a:rPr>
              <a:t>https://www.youtube.com/watch?v=ArlRwcoaTOo                               </a:t>
            </a:r>
            <a:endParaRPr lang="es-CL" dirty="0" smtClean="0"/>
          </a:p>
          <a:p>
            <a:pPr>
              <a:buNone/>
            </a:pPr>
            <a:endParaRPr lang="es-CL" dirty="0" smtClean="0"/>
          </a:p>
        </p:txBody>
      </p:sp>
      <p:pic>
        <p:nvPicPr>
          <p:cNvPr id="1026" name="Picture 2" descr="Resultado de imagen de cambio de unidad de longitu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4645486" cy="3530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Resolver los siguientes ejercicios </a:t>
            </a:r>
            <a:endParaRPr lang="es-C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s-CL" sz="2000" dirty="0"/>
              <a:t>1)¿A cuántos metros equivalen </a:t>
            </a:r>
            <a:r>
              <a:rPr lang="es-CL" sz="2000" dirty="0" smtClean="0"/>
              <a:t>3500 </a:t>
            </a:r>
            <a:r>
              <a:rPr lang="es-CL" sz="2000" dirty="0"/>
              <a:t>centímetros?</a:t>
            </a:r>
          </a:p>
          <a:p>
            <a:pPr marL="342900" indent="-342900">
              <a:buNone/>
            </a:pPr>
            <a:endParaRPr lang="es-CL" sz="2000" dirty="0"/>
          </a:p>
          <a:p>
            <a:pPr marL="342900" indent="-342900"/>
            <a:r>
              <a:rPr lang="es-CL" sz="2000" dirty="0"/>
              <a:t>2)¿A cuántos </a:t>
            </a:r>
            <a:r>
              <a:rPr lang="es-CL" sz="2000" dirty="0" smtClean="0"/>
              <a:t>hectómetro </a:t>
            </a:r>
            <a:r>
              <a:rPr lang="es-CL" sz="2000" dirty="0"/>
              <a:t>equivalen </a:t>
            </a:r>
            <a:r>
              <a:rPr lang="es-CL" sz="2000" dirty="0" smtClean="0"/>
              <a:t>9700 </a:t>
            </a:r>
            <a:r>
              <a:rPr lang="es-CL" sz="2000" dirty="0"/>
              <a:t>metros</a:t>
            </a:r>
            <a:r>
              <a:rPr lang="es-CL" sz="2000" dirty="0" smtClean="0"/>
              <a:t>?</a:t>
            </a:r>
            <a:endParaRPr lang="es-CL" sz="2000" dirty="0"/>
          </a:p>
          <a:p>
            <a:pPr marL="342900" indent="-342900"/>
            <a:endParaRPr lang="es-CL" sz="2000" dirty="0"/>
          </a:p>
          <a:p>
            <a:pPr marL="342900" indent="-342900"/>
            <a:r>
              <a:rPr lang="es-CL" sz="2000" dirty="0"/>
              <a:t>3) ¿A cuántos kilómetros equivalen </a:t>
            </a:r>
            <a:r>
              <a:rPr lang="es-CL" sz="2000" dirty="0" smtClean="0"/>
              <a:t>3400000 milímetros?</a:t>
            </a:r>
          </a:p>
          <a:p>
            <a:pPr marL="342900" indent="-342900">
              <a:buNone/>
            </a:pPr>
            <a:r>
              <a:rPr lang="es-CL" sz="2000" dirty="0" smtClean="0"/>
              <a:t> </a:t>
            </a:r>
            <a:endParaRPr lang="es-CL" sz="2000" dirty="0"/>
          </a:p>
          <a:p>
            <a:pPr marL="342900" indent="-342900">
              <a:spcBef>
                <a:spcPct val="20000"/>
              </a:spcBef>
            </a:pPr>
            <a:endParaRPr lang="es-ES_trad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Unidades de medida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36096" y="1609416"/>
            <a:ext cx="2808312" cy="5491992"/>
          </a:xfrm>
        </p:spPr>
        <p:txBody>
          <a:bodyPr>
            <a:normAutofit/>
          </a:bodyPr>
          <a:lstStyle/>
          <a:p>
            <a:r>
              <a:rPr lang="es-CL" dirty="0" smtClean="0"/>
              <a:t>Tiempo</a:t>
            </a:r>
          </a:p>
          <a:p>
            <a:pPr>
              <a:buNone/>
            </a:pPr>
            <a:r>
              <a:rPr lang="es-CL" dirty="0" smtClean="0"/>
              <a:t>Ejemplo:</a:t>
            </a:r>
          </a:p>
          <a:p>
            <a:pPr>
              <a:buNone/>
            </a:pPr>
            <a:r>
              <a:rPr lang="es-CL" dirty="0" smtClean="0"/>
              <a:t>2,5 horas a </a:t>
            </a:r>
            <a:r>
              <a:rPr lang="es-CL" dirty="0" err="1" smtClean="0"/>
              <a:t>Seg</a:t>
            </a:r>
            <a:r>
              <a:rPr lang="es-CL" dirty="0" smtClean="0"/>
              <a:t>.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smtClean="0"/>
              <a:t>2,5 x3600</a:t>
            </a:r>
          </a:p>
          <a:p>
            <a:pPr>
              <a:buNone/>
            </a:pPr>
            <a:r>
              <a:rPr lang="es-CL" dirty="0" smtClean="0"/>
              <a:t>= 9000 </a:t>
            </a:r>
            <a:r>
              <a:rPr lang="es-CL" dirty="0" err="1" smtClean="0"/>
              <a:t>seg</a:t>
            </a:r>
            <a:r>
              <a:rPr lang="es-CL" dirty="0" smtClean="0"/>
              <a:t>.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smtClean="0">
                <a:hlinkClick r:id="rId2"/>
              </a:rPr>
              <a:t>Video aqu</a:t>
            </a:r>
            <a:r>
              <a:rPr lang="es-CL" dirty="0" smtClean="0">
                <a:hlinkClick r:id="rId2"/>
              </a:rPr>
              <a:t>í. </a:t>
            </a:r>
            <a:endParaRPr lang="es-CL" dirty="0"/>
          </a:p>
        </p:txBody>
      </p:sp>
      <p:pic>
        <p:nvPicPr>
          <p:cNvPr id="18434" name="Picture 2" descr="Resultado de imagen de cambio de unidad de tiempo"/>
          <p:cNvPicPr>
            <a:picLocks noChangeAspect="1" noChangeArrowheads="1"/>
          </p:cNvPicPr>
          <p:nvPr/>
        </p:nvPicPr>
        <p:blipFill>
          <a:blip r:embed="rId3" cstate="print"/>
          <a:srcRect l="9479" t="25595" r="11130" b="11661"/>
          <a:stretch>
            <a:fillRect/>
          </a:stretch>
        </p:blipFill>
        <p:spPr bwMode="auto">
          <a:xfrm>
            <a:off x="0" y="1556792"/>
            <a:ext cx="5412893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Resolver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9416"/>
            <a:ext cx="7643192" cy="4846320"/>
          </a:xfrm>
        </p:spPr>
        <p:txBody>
          <a:bodyPr>
            <a:normAutofit/>
          </a:bodyPr>
          <a:lstStyle/>
          <a:p>
            <a:pPr marL="342900" indent="-342900">
              <a:buNone/>
            </a:pPr>
            <a:r>
              <a:rPr lang="es-CL" sz="2800" dirty="0" smtClean="0"/>
              <a:t>4)¿A cuántas horas equivalen 180 minutos?</a:t>
            </a:r>
          </a:p>
          <a:p>
            <a:pPr marL="342900" indent="-342900">
              <a:buNone/>
            </a:pPr>
            <a:endParaRPr lang="es-CL" sz="2800" dirty="0" smtClean="0"/>
          </a:p>
          <a:p>
            <a:pPr marL="342900" indent="-342900">
              <a:buNone/>
            </a:pPr>
            <a:r>
              <a:rPr lang="es-CL" sz="2800" dirty="0" smtClean="0"/>
              <a:t>5)¿A cuántos minutos equivalen 7.200 segundos?</a:t>
            </a:r>
          </a:p>
          <a:p>
            <a:pPr marL="342900" indent="-342900">
              <a:buNone/>
            </a:pPr>
            <a:endParaRPr lang="es-CL" sz="2800" dirty="0" smtClean="0"/>
          </a:p>
          <a:p>
            <a:pPr marL="342900" indent="-342900">
              <a:buNone/>
            </a:pPr>
            <a:r>
              <a:rPr lang="es-CL" sz="2800" dirty="0" smtClean="0"/>
              <a:t>6)¿A cuántos horas equivalen 10.800 segundos?</a:t>
            </a:r>
          </a:p>
          <a:p>
            <a:pPr marL="342900" indent="-342900">
              <a:spcBef>
                <a:spcPct val="20000"/>
              </a:spcBef>
            </a:pPr>
            <a:endParaRPr lang="es-ES_tradnl" sz="2800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Transformación de unidades </a:t>
            </a:r>
            <a:endParaRPr lang="es-CL" dirty="0"/>
          </a:p>
        </p:txBody>
      </p:sp>
      <p:pic>
        <p:nvPicPr>
          <p:cNvPr id="21506" name="Picture 2" descr="Resultado de imagen de cambio de unidad de velocid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98782"/>
            <a:ext cx="6300192" cy="5459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150</TotalTime>
  <Words>552</Words>
  <Application>Microsoft Office PowerPoint</Application>
  <PresentationFormat>Presentación en pantalla (4:3)</PresentationFormat>
  <Paragraphs>121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Opulento</vt:lpstr>
      <vt:lpstr>Unidad de repaso en física </vt:lpstr>
      <vt:lpstr>Contenido.</vt:lpstr>
      <vt:lpstr>Objetivo. </vt:lpstr>
      <vt:lpstr>Diapositiva 4</vt:lpstr>
      <vt:lpstr>Unidades de medida</vt:lpstr>
      <vt:lpstr>Resolver los siguientes ejercicios </vt:lpstr>
      <vt:lpstr>Unidades de medida</vt:lpstr>
      <vt:lpstr>Resolver </vt:lpstr>
      <vt:lpstr>Transformación de unidades </vt:lpstr>
      <vt:lpstr>Resolver los siguientes ejercicios </vt:lpstr>
      <vt:lpstr>NOTACION CIENTIFICA </vt:lpstr>
      <vt:lpstr>se escribe </vt:lpstr>
      <vt:lpstr>Ejemplo </vt:lpstr>
      <vt:lpstr>ejercicios</vt:lpstr>
      <vt:lpstr>Ecuaciones de primer grado </vt:lpstr>
      <vt:lpstr>Ecuaciones </vt:lpstr>
      <vt:lpstr>Resolución de ecuaciones ejemplo n°1 </vt:lpstr>
      <vt:lpstr>Resolución de ecuaciones </vt:lpstr>
      <vt:lpstr>Ejemplo de ecuaciones. </vt:lpstr>
      <vt:lpstr>Ejemplo de ecuaciones con paréntesis.  </vt:lpstr>
      <vt:lpstr>Ejercicios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de repaso en física </dc:title>
  <dc:creator>macarena</dc:creator>
  <cp:lastModifiedBy>macarena</cp:lastModifiedBy>
  <cp:revision>2</cp:revision>
  <dcterms:created xsi:type="dcterms:W3CDTF">2020-03-17T02:15:30Z</dcterms:created>
  <dcterms:modified xsi:type="dcterms:W3CDTF">2020-03-17T20:07:49Z</dcterms:modified>
</cp:coreProperties>
</file>